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8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032"/>
    <a:srgbClr val="A05DA5"/>
    <a:srgbClr val="000000"/>
    <a:srgbClr val="82CBBD"/>
    <a:srgbClr val="DB6B4B"/>
    <a:srgbClr val="7D7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DB3F4-C117-4B40-9B2F-C083C72CADC3}" v="17" dt="2025-08-04T12:42:41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100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2BBF8-51AD-4399-BCE8-DA6B43316383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8D072-6AF2-4E5A-8023-67321D7ADDC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2084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8D072-6AF2-4E5A-8023-67321D7ADDC0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58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A3FF-0F36-4BDF-A00B-CE6D4185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3A336-2845-FCCA-9057-95E8C570E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E6949-1074-2058-981D-854F4EAA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8F5EA-D6F3-2C5C-42DC-2990FB82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1F92B-0E4A-0FDF-8A2F-AE0E9D42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4755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858C-6FCA-AA96-9330-15348002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E1539-F67C-E251-4B8D-2DF67B842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6B555-F8F1-CDED-76D2-53C2A78B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B2FCC-7BEB-1AF8-CD4B-52F582F4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07749-F2E2-BEE9-65E5-CD6CA417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6725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24131-201A-0423-1F74-70D173971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5FB0D-A012-F499-6BD9-90F13CFB0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37698-AA7A-AA52-8F47-A445C696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24277-8DA1-FFF3-2984-C9DD1AC7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4C036-9A79-8E67-1B73-58C5C328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2011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3207-408A-4D73-F178-0BA9E31B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B479F-5779-5FF7-205B-2CFE4F3F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CB96E-11EA-1115-A79C-224B1DF1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DDC17-22FC-E5EA-D545-697C1B72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0B78-1155-93F1-B937-99CD22B1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6066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11C7-6A09-BA04-80AF-FF5131E0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C0F8A-2E0B-ECD9-7A25-1B8A6FE20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9AD2F-218F-90F3-B9E1-6730EF7A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C2CE1-3B63-5BC7-C449-DCC35468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6D395-0321-7434-510E-81399840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515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8C81-F664-CE9F-79EA-BACAEF20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BEE6B-8F27-70E2-91B2-FB395DA4F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A2979-FFEA-4217-A704-D153FAC4F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DA10E-F74B-602F-E278-19BA28B1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A174B-CCF5-E5F5-E0A6-616C2441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70C9C-E886-47A2-C9F5-7A469B2C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749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4F87-F135-4902-4DD9-95688CE7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535E2-2D0C-E7A1-47A0-0004086B7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AAA91-1DA3-DA38-AD3D-33E64C0A3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EF42E-24B8-A449-B0D7-F3BA80B6E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0646F-6F61-1D8D-2511-49FDF3910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2839C-D076-6D16-8FAA-9951720A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0F750-99BD-0E44-0A71-1B584558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6B67D9-2F9E-9E28-6DB8-A8D6503D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559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205C-8342-91C7-D94D-E36564A6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9805E-E6B9-5981-308C-B3856D45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75BB1-B287-9B1D-9299-7FA1FFD2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EC54A-F7A8-0715-B37F-9DF41A36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7311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A2651-F09D-C9E0-53EB-ECAFC067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08009-3DDB-4ED9-F376-977EEF35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FFD44-F412-1EE4-6880-905F2576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7808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DCC6-64E8-8369-FAE2-EAB59A80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44F13-72F9-45EA-BED8-8E7A8AF14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0D824-0093-3A25-3AD4-995340B93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FC93-FAD6-8457-74A9-CA35CF86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D8895-0160-680F-174D-D9070E5E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33451-A0D4-ADA9-C747-643C8841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296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FBB4-DA64-6EFD-F911-173D2CBC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3B83A1-616D-770F-D60C-B8320DF6E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07397-4E3F-6A75-51C0-3367DB77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AB27B-D659-7AC0-5F8E-B4D9C5BB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864C0-1307-6A9F-2980-AC6798C3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93285-FDA4-B6A1-6D6A-1E989870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054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8951C-782B-0585-677D-1DD7EC20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9984-622E-F8A7-732B-C10D77A7A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8CB04-7B01-0B25-83D2-7C12A8B77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1088EF-5C04-42DF-8F21-8DD1F5BECDD4}" type="datetimeFigureOut">
              <a:rPr lang="en-NL" smtClean="0"/>
              <a:t>09/10/2025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CF8ED-C9DE-609F-598E-4EF2B4F79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382E5-9D87-1A47-3D80-609E7A6EA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F1CF51-298C-4EBD-AE66-22B374CD1D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3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3A0AB9-DDD7-E0EC-2462-2269D928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9" y="972"/>
            <a:ext cx="12192000" cy="6858000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B7A7B6E-0605-991E-F0C5-7DEC836B3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39" y="5968181"/>
            <a:ext cx="1187242" cy="72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FC6B78-8C7F-53B4-7A75-529B759835C1}"/>
              </a:ext>
            </a:extLst>
          </p:cNvPr>
          <p:cNvSpPr txBox="1"/>
          <p:nvPr/>
        </p:nvSpPr>
        <p:spPr>
          <a:xfrm>
            <a:off x="471827" y="4510206"/>
            <a:ext cx="2694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Vista Sans OT "/>
              </a:rPr>
              <a:t>For more information, </a:t>
            </a:r>
          </a:p>
          <a:p>
            <a:r>
              <a:rPr lang="en-GB" sz="1600" dirty="0">
                <a:latin typeface="Vista Sans OT "/>
              </a:rPr>
              <a:t>visit congress website:</a:t>
            </a:r>
          </a:p>
          <a:p>
            <a:r>
              <a:rPr lang="en-GB" sz="1600" b="1" dirty="0">
                <a:solidFill>
                  <a:schemeClr val="bg1"/>
                </a:solidFill>
                <a:latin typeface="Vista Sans OT "/>
              </a:rPr>
              <a:t>montreal2026.fip.org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7C391-B69C-A93A-2317-26B69839BE94}"/>
              </a:ext>
            </a:extLst>
          </p:cNvPr>
          <p:cNvSpPr txBox="1"/>
          <p:nvPr/>
        </p:nvSpPr>
        <p:spPr>
          <a:xfrm>
            <a:off x="471827" y="323333"/>
            <a:ext cx="6174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Vista Sans OT Reg" panose="02000503030000020004" pitchFamily="50" charset="0"/>
              </a:rPr>
              <a:t>84</a:t>
            </a:r>
            <a:r>
              <a:rPr lang="en-US" sz="2400" b="1" baseline="30000" dirty="0">
                <a:latin typeface="Vista Sans OT Reg" panose="02000503030000020004" pitchFamily="50" charset="0"/>
              </a:rPr>
              <a:t>th</a:t>
            </a:r>
            <a:r>
              <a:rPr lang="en-US" sz="2400" b="1" dirty="0">
                <a:latin typeface="Vista Sans OT Reg" panose="02000503030000020004" pitchFamily="50" charset="0"/>
              </a:rPr>
              <a:t> FIP WORLD CONGRESS OF PHARMACY </a:t>
            </a:r>
          </a:p>
          <a:p>
            <a:r>
              <a:rPr lang="en-US" sz="2400" b="1" dirty="0">
                <a:latin typeface="Vista Sans OT Reg" panose="02000503030000020004" pitchFamily="50" charset="0"/>
              </a:rPr>
              <a:t>AND PHARMACEUTICAL SCIENCES</a:t>
            </a:r>
            <a:endParaRPr lang="en-GB" sz="2400" b="1" dirty="0">
              <a:latin typeface="Vista Sans OT Reg" panose="02000503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4B71F-7B45-2776-2D0A-21D775091BF9}"/>
              </a:ext>
            </a:extLst>
          </p:cNvPr>
          <p:cNvSpPr txBox="1"/>
          <p:nvPr/>
        </p:nvSpPr>
        <p:spPr>
          <a:xfrm>
            <a:off x="482765" y="1261297"/>
            <a:ext cx="6174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Vista Sans OT "/>
              </a:rPr>
              <a:t>Montreal, Canada</a:t>
            </a:r>
          </a:p>
          <a:p>
            <a:r>
              <a:rPr lang="en-GB" dirty="0">
                <a:latin typeface="Vista Sans OT "/>
              </a:rPr>
              <a:t>30 August –  2 September 2026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15A7A2-6614-35DA-B99B-009D37B8178E}"/>
              </a:ext>
            </a:extLst>
          </p:cNvPr>
          <p:cNvSpPr txBox="1"/>
          <p:nvPr/>
        </p:nvSpPr>
        <p:spPr>
          <a:xfrm>
            <a:off x="471827" y="2070226"/>
            <a:ext cx="9793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63032"/>
                </a:solidFill>
                <a:latin typeface="Vista Sans OT "/>
              </a:rPr>
              <a:t>“One Health, One Pharmacy – Bridging science, </a:t>
            </a:r>
          </a:p>
          <a:p>
            <a:r>
              <a:rPr lang="en-GB" sz="2400" b="1" dirty="0">
                <a:solidFill>
                  <a:srgbClr val="E63032"/>
                </a:solidFill>
                <a:latin typeface="Vista Sans OT "/>
              </a:rPr>
              <a:t>practice, and education”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49D16B-F3F6-5DD7-E90F-99C4D5439A86}"/>
              </a:ext>
            </a:extLst>
          </p:cNvPr>
          <p:cNvCxnSpPr/>
          <p:nvPr/>
        </p:nvCxnSpPr>
        <p:spPr>
          <a:xfrm flipH="1">
            <a:off x="9055261" y="1562337"/>
            <a:ext cx="27679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41ABE-98CC-7C48-822A-2DEF923FF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8754" y="323333"/>
            <a:ext cx="2528259" cy="1114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16A89-50DA-F860-FC01-E34ADB1A8CB9}"/>
              </a:ext>
            </a:extLst>
          </p:cNvPr>
          <p:cNvSpPr txBox="1"/>
          <p:nvPr/>
        </p:nvSpPr>
        <p:spPr>
          <a:xfrm>
            <a:off x="8963821" y="1602904"/>
            <a:ext cx="3239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Vista Sans OT "/>
              </a:rPr>
              <a:t>Supported by:</a:t>
            </a:r>
          </a:p>
          <a:p>
            <a:r>
              <a:rPr lang="en-US" sz="1200" i="0" dirty="0">
                <a:solidFill>
                  <a:srgbClr val="404040"/>
                </a:solidFill>
                <a:effectLst/>
                <a:latin typeface="Vista Sans OT "/>
              </a:rPr>
              <a:t>The Canadian Pharmacists Association</a:t>
            </a:r>
            <a:endParaRPr lang="en-GB" sz="1200" dirty="0">
              <a:latin typeface="Vista Sans OT 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A1AD5F-8E4B-DAF6-E05E-050B2BF21A35}"/>
              </a:ext>
            </a:extLst>
          </p:cNvPr>
          <p:cNvSpPr/>
          <p:nvPr/>
        </p:nvSpPr>
        <p:spPr>
          <a:xfrm>
            <a:off x="494761" y="5497928"/>
            <a:ext cx="1175977" cy="12335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E40C22-0631-C5A9-8794-9215E7772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457" y="5627072"/>
            <a:ext cx="1000583" cy="1023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316DE9-48A2-08F4-305A-8D7FD87B0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3820" y="2105134"/>
            <a:ext cx="247760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screenshot of a television screen">
            <a:extLst>
              <a:ext uri="{FF2B5EF4-FFF2-40B4-BE49-F238E27FC236}">
                <a16:creationId xmlns:a16="http://schemas.microsoft.com/office/drawing/2014/main" id="{65EF5C72-F361-073F-DDA9-6FBEA67A4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B5269E5-E41E-400E-A23A-D4D4720E14E6}"/>
              </a:ext>
            </a:extLst>
          </p:cNvPr>
          <p:cNvSpPr txBox="1"/>
          <p:nvPr/>
        </p:nvSpPr>
        <p:spPr>
          <a:xfrm>
            <a:off x="500444" y="3302656"/>
            <a:ext cx="7143254" cy="216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Vista Sans OT "/>
              </a:rPr>
              <a:t>18 March 2026</a:t>
            </a:r>
            <a:r>
              <a:rPr lang="en-US" dirty="0">
                <a:latin typeface="Vista Sans OT "/>
              </a:rPr>
              <a:t>: Abstract submission deadline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Vista Sans OT "/>
              </a:rPr>
              <a:t>17 April 2026</a:t>
            </a:r>
            <a:r>
              <a:rPr lang="en-US" dirty="0">
                <a:latin typeface="Vista Sans OT "/>
              </a:rPr>
              <a:t>: Review outcomes communicated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Vista Sans OT "/>
              </a:rPr>
              <a:t>3 June 2026</a:t>
            </a:r>
            <a:r>
              <a:rPr lang="en-US" dirty="0">
                <a:latin typeface="Vista Sans OT "/>
              </a:rPr>
              <a:t>: Early registration fee deadline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Vista Sans OT "/>
              </a:rPr>
              <a:t>12 August 2026</a:t>
            </a:r>
            <a:r>
              <a:rPr lang="en-US" dirty="0">
                <a:latin typeface="Vista Sans OT "/>
              </a:rPr>
              <a:t>: Second registration deadline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Vista Sans OT Reg" panose="0200050303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2F72A2-5E2F-46F0-8387-BBA55C2AA3B6}"/>
              </a:ext>
            </a:extLst>
          </p:cNvPr>
          <p:cNvSpPr txBox="1"/>
          <p:nvPr/>
        </p:nvSpPr>
        <p:spPr>
          <a:xfrm>
            <a:off x="571499" y="178658"/>
            <a:ext cx="8224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none" strike="noStrike" dirty="0">
                <a:solidFill>
                  <a:srgbClr val="E63032"/>
                </a:solidFill>
                <a:effectLst/>
                <a:latin typeface="Vista Sans OT Reg" panose="02000503030000020004" pitchFamily="50" charset="0"/>
              </a:rPr>
              <a:t>Subthemes: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127FF-E96A-9DA5-6ECE-4D45A8452359}"/>
              </a:ext>
            </a:extLst>
          </p:cNvPr>
          <p:cNvGrpSpPr/>
          <p:nvPr/>
        </p:nvGrpSpPr>
        <p:grpSpPr>
          <a:xfrm>
            <a:off x="607242" y="685783"/>
            <a:ext cx="3028950" cy="1726176"/>
            <a:chOff x="607242" y="685783"/>
            <a:chExt cx="3028950" cy="172617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1D12358-5459-4F3B-899D-E81B770CCAC2}"/>
                </a:ext>
              </a:extLst>
            </p:cNvPr>
            <p:cNvSpPr/>
            <p:nvPr/>
          </p:nvSpPr>
          <p:spPr>
            <a:xfrm>
              <a:off x="607242" y="731895"/>
              <a:ext cx="3028950" cy="1310688"/>
            </a:xfrm>
            <a:prstGeom prst="roundRect">
              <a:avLst/>
            </a:prstGeom>
            <a:solidFill>
              <a:srgbClr val="A05DA5"/>
            </a:solidFill>
            <a:ln>
              <a:solidFill>
                <a:srgbClr val="A05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24BA513-78EA-8DA8-6D06-C74665D5EC22}"/>
                </a:ext>
              </a:extLst>
            </p:cNvPr>
            <p:cNvGrpSpPr/>
            <p:nvPr/>
          </p:nvGrpSpPr>
          <p:grpSpPr>
            <a:xfrm>
              <a:off x="607242" y="685783"/>
              <a:ext cx="3028950" cy="1726176"/>
              <a:chOff x="676275" y="1024074"/>
              <a:chExt cx="3028950" cy="172617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1A68C79-EB1E-4C32-AF2D-24313425E75B}"/>
                  </a:ext>
                </a:extLst>
              </p:cNvPr>
              <p:cNvSpPr/>
              <p:nvPr/>
            </p:nvSpPr>
            <p:spPr>
              <a:xfrm>
                <a:off x="676275" y="1439562"/>
                <a:ext cx="3028950" cy="13106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A05D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669A0E-A640-40A1-B9A7-75A44D90E4ED}"/>
                  </a:ext>
                </a:extLst>
              </p:cNvPr>
              <p:cNvSpPr txBox="1"/>
              <p:nvPr/>
            </p:nvSpPr>
            <p:spPr>
              <a:xfrm>
                <a:off x="762000" y="1024074"/>
                <a:ext cx="2795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  <a:latin typeface="Vista Sans OT Reg" panose="02000503030000020004" pitchFamily="50" charset="0"/>
                  </a:rPr>
                  <a:t>Subtheme 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4378CF-4033-43ED-A7E3-A7C2D7EE73C9}"/>
                  </a:ext>
                </a:extLst>
              </p:cNvPr>
              <p:cNvSpPr txBox="1"/>
              <p:nvPr/>
            </p:nvSpPr>
            <p:spPr>
              <a:xfrm>
                <a:off x="762000" y="1563595"/>
                <a:ext cx="279563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0" u="none" strike="noStrike" dirty="0">
                    <a:effectLst/>
                    <a:latin typeface="Vista Sans OT "/>
                  </a:rPr>
                  <a:t> </a:t>
                </a:r>
                <a:r>
                  <a:rPr lang="en-GB" dirty="0">
                    <a:latin typeface="Vista Sans OT "/>
                  </a:rPr>
                  <a:t> Integrated health </a:t>
                </a:r>
                <a:endParaRPr lang="en-US" i="0" u="none" strike="noStrike" dirty="0">
                  <a:effectLst/>
                  <a:latin typeface="Vista Sans OT "/>
                </a:endParaRPr>
              </a:p>
              <a:p>
                <a:endParaRPr lang="en-GB" sz="2000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938CE8-1520-828C-4ACC-01B5C11BED4F}"/>
              </a:ext>
            </a:extLst>
          </p:cNvPr>
          <p:cNvGrpSpPr/>
          <p:nvPr/>
        </p:nvGrpSpPr>
        <p:grpSpPr>
          <a:xfrm>
            <a:off x="4486212" y="731895"/>
            <a:ext cx="3157486" cy="1694961"/>
            <a:chOff x="4486212" y="731895"/>
            <a:chExt cx="3157486" cy="169496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10E57EB-16CE-44DD-A83C-238CEEF78C21}"/>
                </a:ext>
              </a:extLst>
            </p:cNvPr>
            <p:cNvSpPr/>
            <p:nvPr/>
          </p:nvSpPr>
          <p:spPr>
            <a:xfrm>
              <a:off x="4486212" y="746792"/>
              <a:ext cx="3028950" cy="1310688"/>
            </a:xfrm>
            <a:prstGeom prst="roundRect">
              <a:avLst/>
            </a:prstGeom>
            <a:solidFill>
              <a:srgbClr val="A05DA5"/>
            </a:solidFill>
            <a:ln>
              <a:solidFill>
                <a:srgbClr val="A05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8745936-6590-4281-AB83-01519762BF9B}"/>
                </a:ext>
              </a:extLst>
            </p:cNvPr>
            <p:cNvSpPr/>
            <p:nvPr/>
          </p:nvSpPr>
          <p:spPr>
            <a:xfrm>
              <a:off x="4486212" y="1116168"/>
              <a:ext cx="3028950" cy="13106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A05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529157-071A-4197-B14D-3EEB020A9966}"/>
                </a:ext>
              </a:extLst>
            </p:cNvPr>
            <p:cNvSpPr txBox="1"/>
            <p:nvPr/>
          </p:nvSpPr>
          <p:spPr>
            <a:xfrm>
              <a:off x="4618334" y="731895"/>
              <a:ext cx="2795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Vista Sans OT Reg" panose="02000503030000020004" pitchFamily="50" charset="0"/>
                </a:rPr>
                <a:t>Subtheme 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0A07B2-05AE-4796-AB7F-32C9AE6B56A2}"/>
                </a:ext>
              </a:extLst>
            </p:cNvPr>
            <p:cNvSpPr txBox="1"/>
            <p:nvPr/>
          </p:nvSpPr>
          <p:spPr>
            <a:xfrm>
              <a:off x="4618333" y="1211414"/>
              <a:ext cx="3025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Vista Sans OT "/>
                </a:rPr>
                <a:t>Innovating with purpose </a:t>
              </a:r>
              <a:endParaRPr lang="en-GB" dirty="0">
                <a:latin typeface="Vista Sans OT 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79AEF6-4185-69E6-79A8-69A431B72F2B}"/>
              </a:ext>
            </a:extLst>
          </p:cNvPr>
          <p:cNvGrpSpPr/>
          <p:nvPr/>
        </p:nvGrpSpPr>
        <p:grpSpPr>
          <a:xfrm>
            <a:off x="8365182" y="680171"/>
            <a:ext cx="3028950" cy="1694961"/>
            <a:chOff x="8365182" y="680171"/>
            <a:chExt cx="3028950" cy="169496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772ED4D-4812-4B03-8D0A-B74F1C6154EF}"/>
                </a:ext>
              </a:extLst>
            </p:cNvPr>
            <p:cNvSpPr/>
            <p:nvPr/>
          </p:nvSpPr>
          <p:spPr>
            <a:xfrm>
              <a:off x="8365182" y="695068"/>
              <a:ext cx="3028950" cy="1310688"/>
            </a:xfrm>
            <a:prstGeom prst="roundRect">
              <a:avLst/>
            </a:prstGeom>
            <a:solidFill>
              <a:srgbClr val="A05DA5"/>
            </a:solidFill>
            <a:ln>
              <a:solidFill>
                <a:srgbClr val="A05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D8E320-6767-270A-3E04-85AE13AA940F}"/>
                </a:ext>
              </a:extLst>
            </p:cNvPr>
            <p:cNvGrpSpPr/>
            <p:nvPr/>
          </p:nvGrpSpPr>
          <p:grpSpPr>
            <a:xfrm>
              <a:off x="8365182" y="680171"/>
              <a:ext cx="3028950" cy="1694961"/>
              <a:chOff x="8365182" y="680171"/>
              <a:chExt cx="3028950" cy="1694961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959077A-84A4-4254-89E3-A3CE902F596C}"/>
                  </a:ext>
                </a:extLst>
              </p:cNvPr>
              <p:cNvSpPr/>
              <p:nvPr/>
            </p:nvSpPr>
            <p:spPr>
              <a:xfrm>
                <a:off x="8365182" y="1064444"/>
                <a:ext cx="3028950" cy="13106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A05D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824C37-8DE1-4513-BA36-8E243970E837}"/>
                  </a:ext>
                </a:extLst>
              </p:cNvPr>
              <p:cNvSpPr txBox="1"/>
              <p:nvPr/>
            </p:nvSpPr>
            <p:spPr>
              <a:xfrm>
                <a:off x="8512770" y="680171"/>
                <a:ext cx="2795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  <a:latin typeface="Vista Sans OT Reg" panose="02000503030000020004" pitchFamily="50" charset="0"/>
                  </a:rPr>
                  <a:t>Subtheme</a:t>
                </a:r>
                <a:r>
                  <a:rPr lang="en-GB" sz="2000" dirty="0">
                    <a:solidFill>
                      <a:schemeClr val="bg1"/>
                    </a:solidFill>
                  </a:rPr>
                  <a:t> 3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6E1F11-5776-475F-9B0A-53097BE8FA3A}"/>
                  </a:ext>
                </a:extLst>
              </p:cNvPr>
              <p:cNvSpPr txBox="1"/>
              <p:nvPr/>
            </p:nvSpPr>
            <p:spPr>
              <a:xfrm>
                <a:off x="8493719" y="1220065"/>
                <a:ext cx="2795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Vista Sans OT "/>
                  </a:rPr>
                  <a:t>Collaborating for equity </a:t>
                </a:r>
                <a:endParaRPr lang="en-GB" sz="2000" dirty="0">
                  <a:latin typeface="Vista Sans OT 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0FE8B41-4C71-4630-B3CA-8E9B526C5776}"/>
              </a:ext>
            </a:extLst>
          </p:cNvPr>
          <p:cNvSpPr txBox="1"/>
          <p:nvPr/>
        </p:nvSpPr>
        <p:spPr>
          <a:xfrm>
            <a:off x="607242" y="2795531"/>
            <a:ext cx="8224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u="none" strike="noStrike" dirty="0">
                <a:solidFill>
                  <a:srgbClr val="E63032"/>
                </a:solidFill>
                <a:effectLst/>
                <a:latin typeface="Vista Sans OT Reg" panose="02000503030000020004" pitchFamily="50" charset="0"/>
              </a:rPr>
              <a:t>Important dates</a:t>
            </a:r>
            <a:r>
              <a:rPr lang="en-US" sz="2000" dirty="0">
                <a:solidFill>
                  <a:srgbClr val="E63032"/>
                </a:solidFill>
                <a:latin typeface="Vista Sans OT Reg" panose="02000503030000020004" pitchFamily="50" charset="0"/>
              </a:rPr>
              <a:t>:</a:t>
            </a:r>
            <a:endParaRPr lang="en-US" sz="2000" i="0" u="none" strike="noStrike" dirty="0">
              <a:solidFill>
                <a:srgbClr val="E63032"/>
              </a:solidFill>
              <a:effectLst/>
              <a:latin typeface="Vista Sans OT Reg" panose="02000503030000020004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91116-7858-C86D-7B18-86E47488C044}"/>
              </a:ext>
            </a:extLst>
          </p:cNvPr>
          <p:cNvSpPr txBox="1"/>
          <p:nvPr/>
        </p:nvSpPr>
        <p:spPr>
          <a:xfrm>
            <a:off x="797692" y="1616146"/>
            <a:ext cx="264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ista Sans OT "/>
              </a:rPr>
              <a:t>Pharmacy advancing well-being through a One Health approach</a:t>
            </a:r>
            <a:endParaRPr lang="en-NL" sz="1400" dirty="0">
              <a:latin typeface="Vista Sans OT 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DBE14-082D-AE68-A503-05CBF6928DB4}"/>
              </a:ext>
            </a:extLst>
          </p:cNvPr>
          <p:cNvSpPr txBox="1"/>
          <p:nvPr/>
        </p:nvSpPr>
        <p:spPr>
          <a:xfrm>
            <a:off x="4628933" y="1547186"/>
            <a:ext cx="261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ista Sans OT "/>
              </a:rPr>
              <a:t>Driving change through science, education and practice</a:t>
            </a:r>
            <a:endParaRPr lang="en-NL" sz="1400" dirty="0">
              <a:latin typeface="Vista Sans OT 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E41A9-A7EA-4AF0-A112-B6C9A8A4B6E1}"/>
              </a:ext>
            </a:extLst>
          </p:cNvPr>
          <p:cNvSpPr txBox="1"/>
          <p:nvPr/>
        </p:nvSpPr>
        <p:spPr>
          <a:xfrm>
            <a:off x="8495567" y="1532289"/>
            <a:ext cx="28128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ista Sans OT "/>
              </a:rPr>
              <a:t>Strengthening global impact through partnerships and inclusion</a:t>
            </a:r>
            <a:endParaRPr lang="en-NL" sz="1400" dirty="0">
              <a:latin typeface="Vista Sans OT "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4671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348291-eb11-489d-8590-95296afbe51a" xsi:nil="true"/>
    <lcf76f155ced4ddcb4097134ff3c332f xmlns="63cfae83-fc86-410a-be9d-865ba8348f8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F20F3B326914BAF9980C57E959F1E" ma:contentTypeVersion="21" ma:contentTypeDescription="Create a new document." ma:contentTypeScope="" ma:versionID="bbe22273fde967ce60ba6f02f6627ca6">
  <xsd:schema xmlns:xsd="http://www.w3.org/2001/XMLSchema" xmlns:xs="http://www.w3.org/2001/XMLSchema" xmlns:p="http://schemas.microsoft.com/office/2006/metadata/properties" xmlns:ns2="63cfae83-fc86-410a-be9d-865ba8348f85" xmlns:ns3="68348291-eb11-489d-8590-95296afbe51a" targetNamespace="http://schemas.microsoft.com/office/2006/metadata/properties" ma:root="true" ma:fieldsID="9088c9eed0698c2c9428dd7088332b9c" ns2:_="" ns3:_="">
    <xsd:import namespace="63cfae83-fc86-410a-be9d-865ba8348f85"/>
    <xsd:import namespace="68348291-eb11-489d-8590-95296afbe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fae83-fc86-410a-be9d-865ba8348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13e0827-eb3b-4ce0-889f-7f9c76966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48291-eb11-489d-8590-95296afbe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8179da5-40a0-42b4-8180-1da5ebb8d3d7}" ma:internalName="TaxCatchAll" ma:showField="CatchAllData" ma:web="68348291-eb11-489d-8590-95296afbe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5C5EF-A8B1-4206-8221-548D02F56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0EBE3D-9B38-4EBA-95B6-D2BF0FFF54E2}">
  <ds:schemaRefs>
    <ds:schemaRef ds:uri="63cfae83-fc86-410a-be9d-865ba8348f85"/>
    <ds:schemaRef ds:uri="68348291-eb11-489d-8590-95296afbe51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720B87-C3A9-41EA-931C-53F370428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fae83-fc86-410a-be9d-865ba8348f85"/>
    <ds:schemaRef ds:uri="68348291-eb11-489d-8590-95296afbe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126</Words>
  <Application>Microsoft Office PowerPoint</Application>
  <PresentationFormat>Widescreen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Vista Sans OT </vt:lpstr>
      <vt:lpstr>Vista Sans OT Reg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Hala Fathima</dc:creator>
  <cp:lastModifiedBy>Hala Fathima</cp:lastModifiedBy>
  <cp:revision>2</cp:revision>
  <dcterms:created xsi:type="dcterms:W3CDTF">2024-06-25T05:44:42Z</dcterms:created>
  <dcterms:modified xsi:type="dcterms:W3CDTF">2025-10-09T04:28:08Z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0x010100E1FF20F3B326914BAF9980C57E959F1E</vt:lpwstr>
  </property>
  <property fmtid="{D5CDD505-2E9C-101B-9397-08002B2CF9AE}" name="MediaServiceImageTags" pid="3">
    <vt:lpwstr/>
  </property>
  <property fmtid="{D5CDD505-2E9C-101B-9397-08002B2CF9AE}" name="NXPowerLiteLastOptimized" pid="4">
    <vt:lpwstr>1881800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S10.9.3</vt:lpwstr>
  </property>
</Properties>
</file>